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3" r:id="rId9"/>
    <p:sldId id="262" r:id="rId10"/>
    <p:sldId id="268" r:id="rId11"/>
    <p:sldId id="264" r:id="rId12"/>
    <p:sldId id="266" r:id="rId13"/>
    <p:sldId id="265" r:id="rId14"/>
    <p:sldId id="272" r:id="rId15"/>
    <p:sldId id="269" r:id="rId16"/>
    <p:sldId id="270" r:id="rId17"/>
    <p:sldId id="276" r:id="rId18"/>
    <p:sldId id="290" r:id="rId19"/>
    <p:sldId id="275" r:id="rId20"/>
    <p:sldId id="274" r:id="rId21"/>
    <p:sldId id="278" r:id="rId22"/>
    <p:sldId id="280" r:id="rId23"/>
    <p:sldId id="282" r:id="rId24"/>
    <p:sldId id="283" r:id="rId25"/>
    <p:sldId id="284" r:id="rId26"/>
    <p:sldId id="279" r:id="rId27"/>
    <p:sldId id="287" r:id="rId28"/>
    <p:sldId id="289" r:id="rId29"/>
    <p:sldId id="288" r:id="rId30"/>
    <p:sldId id="271" r:id="rId31"/>
    <p:sldId id="298" r:id="rId32"/>
    <p:sldId id="291" r:id="rId33"/>
    <p:sldId id="299" r:id="rId34"/>
    <p:sldId id="302" r:id="rId35"/>
    <p:sldId id="304" r:id="rId36"/>
    <p:sldId id="306" r:id="rId37"/>
    <p:sldId id="305" r:id="rId38"/>
    <p:sldId id="308" r:id="rId39"/>
    <p:sldId id="309" r:id="rId40"/>
    <p:sldId id="310" r:id="rId41"/>
    <p:sldId id="307" r:id="rId42"/>
    <p:sldId id="331" r:id="rId43"/>
    <p:sldId id="314" r:id="rId44"/>
    <p:sldId id="312" r:id="rId45"/>
    <p:sldId id="318" r:id="rId46"/>
    <p:sldId id="311" r:id="rId47"/>
    <p:sldId id="319" r:id="rId48"/>
    <p:sldId id="317" r:id="rId49"/>
    <p:sldId id="316" r:id="rId50"/>
    <p:sldId id="315" r:id="rId51"/>
    <p:sldId id="297" r:id="rId52"/>
    <p:sldId id="323" r:id="rId53"/>
    <p:sldId id="321" r:id="rId54"/>
    <p:sldId id="322" r:id="rId55"/>
    <p:sldId id="325" r:id="rId56"/>
    <p:sldId id="320" r:id="rId57"/>
    <p:sldId id="330" r:id="rId58"/>
    <p:sldId id="326" r:id="rId59"/>
    <p:sldId id="327" r:id="rId60"/>
    <p:sldId id="328" r:id="rId61"/>
    <p:sldId id="329" r:id="rId62"/>
    <p:sldId id="300" r:id="rId63"/>
    <p:sldId id="335" r:id="rId64"/>
    <p:sldId id="332" r:id="rId65"/>
    <p:sldId id="339" r:id="rId66"/>
    <p:sldId id="334" r:id="rId67"/>
    <p:sldId id="342" r:id="rId68"/>
    <p:sldId id="341" r:id="rId69"/>
    <p:sldId id="343" r:id="rId70"/>
    <p:sldId id="344" r:id="rId7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2F9A-F6F5-47B6-A079-B585FC25596D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1A7F-07A8-4C95-BCAD-4198C5B29D2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35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Jacques-Louis_Davi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A7F-07A8-4C95-BCAD-4198C5B29D2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*Szerb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A7F-07A8-4C95-BCAD-4198C5B29D2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>
                <a:solidFill>
                  <a:srgbClr val="00B050"/>
                </a:solidFill>
              </a:rPr>
              <a:t/>
            </a:r>
            <a:br>
              <a:rPr lang="hu-HU" sz="1200" dirty="0" smtClean="0">
                <a:solidFill>
                  <a:srgbClr val="00B050"/>
                </a:solidFill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A7F-07A8-4C95-BCAD-4198C5B29D2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Jacques-Louis David"/>
              </a:rPr>
              <a:t>Jacques-Louis David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festménye Szókratész haláláról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81A7F-07A8-4C95-BCAD-4198C5B29D22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046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202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384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534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4258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63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2709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4223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2053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6116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7625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63DB-31A6-4617-AB13-8A570A272B73}" type="datetimeFigureOut">
              <a:rPr lang="hu-HU" smtClean="0"/>
              <a:pPr/>
              <a:t>2024. 04. 18.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E516-2DB9-43AC-9F8B-E03EBCF9B77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0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04856" cy="2448272"/>
          </a:xfrm>
        </p:spPr>
        <p:txBody>
          <a:bodyPr>
            <a:noAutofit/>
          </a:bodyPr>
          <a:lstStyle/>
          <a:p>
            <a:r>
              <a:rPr lang="hu-HU" sz="4800" b="1" dirty="0" smtClean="0"/>
              <a:t>Kölcsey Ferenc (1790-1838)</a:t>
            </a:r>
            <a:endParaRPr lang="hu-HU" sz="4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1840" y="3429000"/>
            <a:ext cx="4752528" cy="165576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élete és művei</a:t>
            </a:r>
            <a:endParaRPr lang="hu-H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dirty="0" err="1" smtClean="0">
                <a:latin typeface="Times New Roman" pitchFamily="18" charset="0"/>
                <a:cs typeface="Times New Roman" pitchFamily="18" charset="0"/>
              </a:rPr>
              <a:t>Vanitatum</a:t>
            </a: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7200" dirty="0" err="1" smtClean="0">
                <a:latin typeface="Times New Roman" pitchFamily="18" charset="0"/>
                <a:cs typeface="Times New Roman" pitchFamily="18" charset="0"/>
              </a:rPr>
              <a:t>vanitas</a:t>
            </a:r>
            <a:endParaRPr lang="hu-H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Salamon-kir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192688" cy="490418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800" b="1" u="sng" dirty="0" smtClean="0">
                <a:latin typeface="Times New Roman" pitchFamily="18" charset="0"/>
                <a:cs typeface="Times New Roman" pitchFamily="18" charset="0"/>
              </a:rPr>
              <a:t>A cím</a:t>
            </a:r>
          </a:p>
          <a:p>
            <a:pPr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cím a Prédikátor könyvére (Biblia) utal, melyet a hagyomány szerint bölcs Salamon király írt.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ingsolo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80928"/>
            <a:ext cx="2798823" cy="378219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7544" y="364502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„ Itt az írás, forgassátok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Érett ésszel, józanon,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S benne feltalálhatjátok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Mit tanít bölcs Salamon:”</a:t>
            </a:r>
            <a:endParaRPr lang="hu-H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4680520" cy="4672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Prédikátor  könyvében szinte refrénszerűen tér vissza a „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vanitatum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vanitas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”: hiábavalóságok hiábavalósága kifejezés.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bk082686na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512" y="404664"/>
            <a:ext cx="4392488" cy="61670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032448"/>
          </a:xfrm>
        </p:spPr>
        <p:txBody>
          <a:bodyPr>
            <a:normAutofit fontScale="92500" lnSpcReduction="10000"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Prédikátor könyve</a:t>
            </a:r>
          </a:p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Préd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1.1</a:t>
            </a:r>
            <a:b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prédikátornak, Dávid fiának, Jeruzsálem királyának a szavai.</a:t>
            </a:r>
            <a:b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Préd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1.2</a:t>
            </a:r>
            <a:b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Hiábavalóság, csak hiábavalóság, ezt mondja a prédikátor, hiábavalóság, csupa hiábavalóság. Minden hiábavalóság!</a:t>
            </a:r>
            <a:b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5576" y="45811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Préd</a:t>
            </a:r>
            <a:r>
              <a:rPr lang="hu-H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1.3</a:t>
            </a:r>
            <a:br>
              <a:rPr lang="hu-H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haszna az embernek minden fáradozásból, amit magára vállal a nap alatt?</a:t>
            </a:r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91683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Szerinted te mit érhetsz el életedben a fáradozásaiddal? Fogalmazd meg 4-5 mondatban!</a:t>
            </a:r>
            <a:endParaRPr lang="hu-H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Versforma</a:t>
            </a:r>
            <a:endParaRPr lang="hu-H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sz="3200" dirty="0" smtClean="0"/>
              <a:t>A versben 8 és 7 szótagos sorok váltogatják egymást.</a:t>
            </a:r>
          </a:p>
          <a:p>
            <a:pPr>
              <a:buNone/>
            </a:pPr>
            <a:endParaRPr lang="hu-HU" sz="3200" dirty="0" smtClean="0"/>
          </a:p>
          <a:p>
            <a:pPr algn="just">
              <a:buNone/>
            </a:pPr>
            <a:r>
              <a:rPr lang="hu-HU" sz="3200" dirty="0" smtClean="0"/>
              <a:t>Rímelés: a versszakokban kétféle rímelés található, az első 4 sorban keresztrímek,  a második 4 sorban páros rímek találhatók.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		</a:t>
            </a:r>
            <a:r>
              <a:rPr lang="hu-HU" sz="5400" dirty="0" smtClean="0"/>
              <a:t>A B  A B CC DD</a:t>
            </a:r>
            <a:endParaRPr lang="hu-H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2"/>
            <a:ext cx="4392488" cy="4203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    </a:t>
            </a:r>
            <a:r>
              <a:rPr lang="hu-HU" sz="2800" dirty="0" smtClean="0">
                <a:solidFill>
                  <a:srgbClr val="00B050"/>
                </a:solidFill>
              </a:rPr>
              <a:t>Itt az írás, forgassátok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Érett ésszel, józanon,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S benne feltalálhatjátok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Mit tanít bölcs Salamon: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Miképp széles e világon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</a:rPr>
              <a:t/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Nyár és harmat, tél és hó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Mind csak hiábavaló!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260648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1. versszak</a:t>
            </a:r>
            <a:endParaRPr lang="hu-H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99992" y="1700808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első versszak az egész vers mondanivalóját összefoglalva általános megállapításokkal kezdődik.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107504" y="35416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Minden </a:t>
            </a:r>
            <a:r>
              <a:rPr lang="hu-HU" sz="2800" dirty="0" err="1" smtClean="0">
                <a:solidFill>
                  <a:srgbClr val="00B050"/>
                </a:solidFill>
              </a:rPr>
              <a:t>épűl</a:t>
            </a:r>
            <a:r>
              <a:rPr lang="hu-HU" sz="2800" dirty="0" smtClean="0">
                <a:solidFill>
                  <a:srgbClr val="00B050"/>
                </a:solidFill>
              </a:rPr>
              <a:t> hitványságon,</a:t>
            </a:r>
            <a:br>
              <a:rPr lang="hu-HU" sz="2800" dirty="0" smtClean="0">
                <a:solidFill>
                  <a:srgbClr val="00B050"/>
                </a:solidFill>
              </a:rPr>
            </a:b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55976" y="220486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Melyik mondat fogalmazza meg a versszak lényegét?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verszak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700808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Földünk egy kis hangyafészek,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Egy </a:t>
            </a:r>
            <a:r>
              <a:rPr lang="hu-HU" sz="2400" dirty="0" err="1" smtClean="0">
                <a:solidFill>
                  <a:srgbClr val="00B050"/>
                </a:solidFill>
              </a:rPr>
              <a:t>perchozta</a:t>
            </a:r>
            <a:r>
              <a:rPr lang="hu-HU" sz="2400" dirty="0" smtClean="0">
                <a:solidFill>
                  <a:srgbClr val="00B050"/>
                </a:solidFill>
              </a:rPr>
              <a:t> </a:t>
            </a:r>
            <a:r>
              <a:rPr lang="hu-HU" sz="2400" dirty="0" err="1" smtClean="0">
                <a:solidFill>
                  <a:srgbClr val="00B050"/>
                </a:solidFill>
              </a:rPr>
              <a:t>tűnemény</a:t>
            </a:r>
            <a:r>
              <a:rPr lang="hu-HU" sz="2400" dirty="0" smtClean="0">
                <a:solidFill>
                  <a:srgbClr val="00B050"/>
                </a:solidFill>
              </a:rPr>
              <a:t>;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A villám és dörgő vészek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Csak </a:t>
            </a:r>
            <a:r>
              <a:rPr lang="hu-HU" sz="2400" b="1" dirty="0" smtClean="0">
                <a:solidFill>
                  <a:srgbClr val="00B050"/>
                </a:solidFill>
              </a:rPr>
              <a:t>méhdongás</a:t>
            </a:r>
            <a:r>
              <a:rPr lang="hu-HU" sz="2400" dirty="0" smtClean="0">
                <a:solidFill>
                  <a:srgbClr val="00B050"/>
                </a:solidFill>
              </a:rPr>
              <a:t>, s bolygó fény;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A történet </a:t>
            </a:r>
            <a:r>
              <a:rPr lang="hu-HU" sz="2400" b="1" dirty="0" smtClean="0">
                <a:solidFill>
                  <a:srgbClr val="00B050"/>
                </a:solidFill>
              </a:rPr>
              <a:t>röpülés</a:t>
            </a:r>
            <a:r>
              <a:rPr lang="hu-HU" sz="2400" dirty="0" smtClean="0">
                <a:solidFill>
                  <a:srgbClr val="00B050"/>
                </a:solidFill>
              </a:rPr>
              <a:t>e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Csak egy sóhajtás </a:t>
            </a:r>
            <a:r>
              <a:rPr lang="hu-HU" sz="2400" b="1" dirty="0" smtClean="0">
                <a:solidFill>
                  <a:srgbClr val="00B050"/>
                </a:solidFill>
              </a:rPr>
              <a:t>lengés</a:t>
            </a:r>
            <a:r>
              <a:rPr lang="hu-HU" sz="2400" dirty="0" smtClean="0">
                <a:solidFill>
                  <a:srgbClr val="00B050"/>
                </a:solidFill>
              </a:rPr>
              <a:t>e;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Pára minden pompa s ék:</a:t>
            </a:r>
            <a:br>
              <a:rPr lang="hu-HU" sz="2400" dirty="0" smtClean="0">
                <a:solidFill>
                  <a:srgbClr val="00B050"/>
                </a:solidFill>
              </a:rPr>
            </a:br>
            <a:r>
              <a:rPr lang="hu-HU" sz="2400" dirty="0" smtClean="0">
                <a:solidFill>
                  <a:srgbClr val="00B050"/>
                </a:solidFill>
              </a:rPr>
              <a:t>Egy ezred egy buborék.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07496" y="1484784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versben nagyon kevés ige található. Ettől állóképszerű lesz a vers. Igék helyett igékből képzett főnevekkel találkozunk.</a:t>
            </a:r>
            <a:endParaRPr lang="hu-HU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04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2.-7. versszak az ellentétes metaforákra épül. Egy jelentős nagy dolgot egy semmiséggel azonosít.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350100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Földünk egy kis hangyafészek,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pic>
        <p:nvPicPr>
          <p:cNvPr id="5" name="Kép 4" descr="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4664"/>
            <a:ext cx="3933056" cy="3933056"/>
          </a:xfrm>
          <a:prstGeom prst="rect">
            <a:avLst/>
          </a:prstGeom>
        </p:spPr>
      </p:pic>
      <p:pic>
        <p:nvPicPr>
          <p:cNvPr id="6" name="Kép 5" descr="270px-Ant_hill_cm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096" y="3645024"/>
            <a:ext cx="4227904" cy="28186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4104456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Mátyás dicső csatázási,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51920" y="885200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ellentétek (antitézis) mellett a késleltetés is fontos szerepet kap (retardáció). Az azonosító elem után a költő késlelteti az azonosítottat.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700808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Napoleon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hódítási,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2276872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waterlooi diadal: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2780928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Mind csak kakasviadal.</a:t>
            </a:r>
            <a:endParaRPr lang="hu-H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 descr="20120326-a-nap-fotoja-kakasviadal-kolumbia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645024"/>
            <a:ext cx="5387752" cy="28644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4355976" cy="5104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/>
              <a:t>   </a:t>
            </a:r>
            <a:r>
              <a:rPr lang="hu-HU" sz="2800" dirty="0" smtClean="0">
                <a:solidFill>
                  <a:srgbClr val="00B050"/>
                </a:solidFill>
              </a:rPr>
              <a:t>  Sándor csillogó pályája,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Nyúlvadászat, őzfutás;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Etele dúló csordája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Patkánycsoport, foltdarázs;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Mátyás dicső csatázási,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err="1" smtClean="0">
                <a:solidFill>
                  <a:srgbClr val="00B050"/>
                </a:solidFill>
              </a:rPr>
              <a:t>Napoleon</a:t>
            </a:r>
            <a:r>
              <a:rPr lang="hu-HU" sz="2800" dirty="0" smtClean="0">
                <a:solidFill>
                  <a:srgbClr val="00B050"/>
                </a:solidFill>
              </a:rPr>
              <a:t> hódítási,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S waterlooi diadal:</a:t>
            </a:r>
            <a:br>
              <a:rPr lang="hu-HU" sz="2800" dirty="0" smtClean="0">
                <a:solidFill>
                  <a:srgbClr val="00B050"/>
                </a:solidFill>
              </a:rPr>
            </a:br>
            <a:r>
              <a:rPr lang="hu-HU" sz="2800" dirty="0" smtClean="0">
                <a:solidFill>
                  <a:srgbClr val="00B050"/>
                </a:solidFill>
              </a:rPr>
              <a:t>Mind csak kakasviadal</a:t>
            </a:r>
            <a:r>
              <a:rPr lang="hu-HU" sz="3200" dirty="0" smtClean="0"/>
              <a:t>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44008" y="1268760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3. versszak a történelem nagy alakjait veszi számon: Nagy Sándor,  Attila, Mátyás és Napóleon hódításait és csatáit sorolja.</a:t>
            </a:r>
            <a:endParaRPr lang="hu-HU" sz="3200" dirty="0"/>
          </a:p>
        </p:txBody>
      </p:sp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17235" cy="2664296"/>
          </a:xfrm>
          <a:prstGeom prst="rect">
            <a:avLst/>
          </a:prstGeom>
        </p:spPr>
      </p:pic>
      <p:pic>
        <p:nvPicPr>
          <p:cNvPr id="6" name="Kép 5" descr="atilla_mi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6"/>
            <a:ext cx="2857500" cy="3810000"/>
          </a:xfrm>
          <a:prstGeom prst="rect">
            <a:avLst/>
          </a:prstGeom>
        </p:spPr>
      </p:pic>
      <p:pic>
        <p:nvPicPr>
          <p:cNvPr id="7" name="Kép 6" descr="letölté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2656"/>
            <a:ext cx="3456384" cy="4734526"/>
          </a:xfrm>
          <a:prstGeom prst="rect">
            <a:avLst/>
          </a:prstGeom>
        </p:spPr>
      </p:pic>
      <p:pic>
        <p:nvPicPr>
          <p:cNvPr id="8" name="Kép 7" descr="200px-Ingres,_Napoleon_on_his_Imperial_thr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429000"/>
            <a:ext cx="2251968" cy="36481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6256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dirty="0" smtClean="0"/>
              <a:t>Kölcsey Ferenc 1790-ben született </a:t>
            </a:r>
            <a:r>
              <a:rPr lang="hu-HU" sz="3600" dirty="0" err="1" smtClean="0"/>
              <a:t>Sződemeteren</a:t>
            </a:r>
            <a:r>
              <a:rPr lang="hu-HU" sz="3600" dirty="0" smtClean="0"/>
              <a:t>, középnemesi családban.</a:t>
            </a:r>
          </a:p>
          <a:p>
            <a:pPr marL="342900" lvl="1" indent="0" algn="just">
              <a:buNone/>
            </a:pPr>
            <a:endParaRPr lang="hu-HU" sz="2400" dirty="0" smtClean="0">
              <a:solidFill>
                <a:srgbClr val="00B050"/>
              </a:solidFill>
            </a:endParaRPr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Családja nem volt ugyan gazdag, de nagy tekintélynek örvendett.  A családi hagyomány szerint Ond vezér volt az ősük.</a:t>
            </a:r>
            <a:endParaRPr lang="hu-HU" sz="2400" dirty="0" smtClean="0"/>
          </a:p>
          <a:p>
            <a:pPr algn="just"/>
            <a:endParaRPr lang="hu-HU" sz="2400" dirty="0" smtClean="0"/>
          </a:p>
          <a:p>
            <a:pPr marL="0" indent="0" algn="just">
              <a:buNone/>
            </a:pPr>
            <a:r>
              <a:rPr lang="hu-HU" sz="3600" dirty="0" smtClean="0"/>
              <a:t>6 évesen elveszíti apját, 12 évesen édesanyját is.  Gyermekkorában fél szemére megvakul.</a:t>
            </a:r>
          </a:p>
          <a:p>
            <a:pPr marL="342900" lvl="1" indent="0" algn="just">
              <a:buNone/>
            </a:pPr>
            <a:endParaRPr lang="hu-HU" sz="2400" dirty="0" smtClean="0">
              <a:solidFill>
                <a:srgbClr val="00B050"/>
              </a:solidFill>
            </a:endParaRPr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Számos legenda él Kölcsey gyermekkorával kapcsolatban. Valójában nem tudjuk, melyik szemére vakult meg, és az sem biztos, hogy a tűzhelyből kipattanó parázs vakította meg</a:t>
            </a:r>
            <a:r>
              <a:rPr lang="hu-HU" sz="2000" dirty="0" smtClean="0">
                <a:solidFill>
                  <a:srgbClr val="00B050"/>
                </a:solidFill>
              </a:rPr>
              <a:t>.</a:t>
            </a:r>
            <a:endParaRPr lang="hu-HU" sz="2000" dirty="0">
              <a:solidFill>
                <a:srgbClr val="00B050"/>
              </a:solidFill>
            </a:endParaRPr>
          </a:p>
        </p:txBody>
      </p:sp>
      <p:pic>
        <p:nvPicPr>
          <p:cNvPr id="4" name="Kép 3" descr="Sződe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98" y="692696"/>
            <a:ext cx="8491290" cy="49685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virtus nagy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tűneményi</a:t>
            </a:r>
            <a:endParaRPr lang="hu-H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Gőz, mit hagymáz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lehele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kebel lángérzeményi</a:t>
            </a:r>
          </a:p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Vértolúlás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kínjele;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vég, melyet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Sokrat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ére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Catonak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kihulló vére,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Zrínyi Miklós szent pora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bohóság láncsora.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55976" y="1196753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4 versszakban az erkölcsös cselekedetek válnak kisszerűvé. </a:t>
            </a:r>
          </a:p>
          <a:p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72000" y="321297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tudtok a felsorolt személyekés életéről  haláláról?</a:t>
            </a:r>
            <a:endParaRPr lang="hu-H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Socrates a száműzetés helyett önként vállalta a halálbüntetést.</a:t>
            </a:r>
          </a:p>
          <a:p>
            <a:pPr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Cato, híres szónok, aki a régi erkölcsöket tartotta követendőnek, miután értesült ellenfele Caesar győzelméről, öngyilkos lett.</a:t>
            </a:r>
          </a:p>
          <a:p>
            <a:pPr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Zrínyi Miklós a végsőkig védte Szigetvárat, nem adta át a töröknek.</a:t>
            </a:r>
          </a:p>
          <a:p>
            <a:pPr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David_-_The_Death_of_Socr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072" y="2384412"/>
            <a:ext cx="6804248" cy="4471933"/>
          </a:xfrm>
          <a:prstGeom prst="rect">
            <a:avLst/>
          </a:prstGeom>
        </p:spPr>
      </p:pic>
      <p:pic>
        <p:nvPicPr>
          <p:cNvPr id="5" name="Kép 4" descr="CatoMi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5456" y="0"/>
            <a:ext cx="3128544" cy="2780928"/>
          </a:xfrm>
          <a:prstGeom prst="rect">
            <a:avLst/>
          </a:prstGeom>
        </p:spPr>
      </p:pic>
      <p:pic>
        <p:nvPicPr>
          <p:cNvPr id="6" name="Kép 5" descr="800px-Johann_Peter_Krafft_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0"/>
            <a:ext cx="6611888" cy="476882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ti bölcsek, mit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hozátok</a:t>
            </a:r>
            <a:endParaRPr lang="hu-H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Ami volna szép s jeles?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Mámor bírta koponyátok,</a:t>
            </a:r>
          </a:p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Plato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Aristoteles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Bölcselkedő oktalanság,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Rendbe fűzött tudatlanság,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Kártyavár s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légállítvány</a:t>
            </a:r>
            <a:endParaRPr lang="hu-H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Mindenféle tudomány.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860032" y="112474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5. versszakban a legnagyobb görög filozófusokat gúnyolja ki.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57332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Plátó</a:t>
            </a: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és Arisztotelész Raffaello képének közepén található </a:t>
            </a: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atheni-is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416824" cy="54390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Demosthén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dörgő nyelvével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Szitkozódó halkufár;</a:t>
            </a:r>
          </a:p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Xenofon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mézbeszédével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Rokka közt mesére vár;</a:t>
            </a:r>
          </a:p>
          <a:p>
            <a:pPr>
              <a:buNone/>
            </a:pP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Pindár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égi szárnyalása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Forró hideg dadogása;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Phidias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amit farag,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Berovátkolt kődarab.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6. versszakban különböző írók és művészek szerepelnek.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60232" y="177281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Szónok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23720" y="270892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Történetíró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23720" y="393305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Költő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24128" y="50131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Építész, szobrász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907704" y="1772816"/>
            <a:ext cx="4608512" cy="21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547664" y="2780928"/>
            <a:ext cx="5040560" cy="21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endCxn id="7" idx="1"/>
          </p:cNvCxnSpPr>
          <p:nvPr/>
        </p:nvCxnSpPr>
        <p:spPr>
          <a:xfrm>
            <a:off x="1187624" y="3789040"/>
            <a:ext cx="5436096" cy="4364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8" idx="1"/>
          </p:cNvCxnSpPr>
          <p:nvPr/>
        </p:nvCxnSpPr>
        <p:spPr>
          <a:xfrm>
            <a:off x="1619672" y="4797152"/>
            <a:ext cx="4104456" cy="5084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az élet tűzfolyása?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Hulló szikra melege.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szenvedelmek zúgása?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Lepkeszárny fergetege.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Kezdet és vég egymást éri,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az élet hű vezéri,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Hit s remény a szűk pályán,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Tarka párák s szivárvány.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55976" y="1340768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történelmi személyek felsorolása után (egyedi példák) az általánosra következtet. Ezt az eljárást induktív gondolatmenetnek nevezzük.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Holdvilág csak boldogságunk;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Füst a balsors, mely elszáll;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Gyertyaláng egész világunk;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fúvallat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halál.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Vársz hírt s halhatatlanságot?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Illat az, mely tölt virágot,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a rózsát, ha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elhúll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Még egy perccel éli túl..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99992" y="1484784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8. versszak az élettel, halállal és a mulatósággal foglalkozik. Az ember életét  a z emlékezet megőrzésével akarja meghosszabbítani – hiába.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rozs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406890" cy="51845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604867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Az élet mulandósága és a hírnév hiábavalósága a kor másik jelentős költőjénél, Vörösmarty Mihálynál is megjelennek.</a:t>
            </a:r>
          </a:p>
          <a:p>
            <a:pPr>
              <a:buNone/>
            </a:pPr>
            <a:endParaRPr lang="hu-HU" sz="3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„De </a:t>
            </a:r>
            <a:r>
              <a:rPr lang="hu-H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ifjusága</a:t>
            </a: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gyorsan </a:t>
            </a:r>
            <a:r>
              <a:rPr lang="hu-H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elmulik</a:t>
            </a: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Erőtlen aggott egy-két nyár után,</a:t>
            </a: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már nincs, mint nem volt, mint a légy fia.</a:t>
            </a: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hol lesz a kő, jel, s az oszlopok,</a:t>
            </a:r>
          </a:p>
          <a:p>
            <a:pPr>
              <a:buNone/>
            </a:pP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 nem lesz föld, s a tenger </a:t>
            </a:r>
            <a:r>
              <a:rPr lang="hu-HU" sz="2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eltünik</a:t>
            </a:r>
            <a:r>
              <a:rPr lang="hu-H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>
              <a:buNone/>
            </a:pPr>
            <a:endParaRPr lang="hu-HU" sz="2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(Csongor és Tünde, Éj monológja)</a:t>
            </a:r>
            <a:endParaRPr lang="hu-HU" sz="2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4464496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 ne gondolj e világgal,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Bölcs az, mindent ki megvet,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Sorssal, virtussal, nagysággal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Tudományt, hírt s életet.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Légy, mint szikla rendületlen,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Tompa,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nyúgodt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érezetlen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kedv emel vagy bú temet,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Szépnek s rútnak </a:t>
            </a:r>
            <a:r>
              <a:rPr lang="hu-H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húnyj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szemet.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37364" y="1871137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utolsó 2  (8. és 9.) versszak külön szerkezeti egység, itt a helyes magatartást fogalmazza meg a költő.  A sztoikus magatartást hirdeti.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0" y="2636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idézet alapján mit gondolsz, mit hirdet a sztoikus filozófia?</a:t>
            </a:r>
            <a:endParaRPr lang="hu-H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36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sztoicizmus a rendületlen nyugalom elvét hirdetve megvetette az érzelmeket és szenvedélyeket.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zenkert60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6552728" cy="41284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680520" cy="5032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Mert mozogjon avagy álljon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parányi föld veled,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Lengjen fényben, vagy homályon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Hold és nap fejünk felett,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Bárminő színben jelentse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Jöttét a vándor szerencse,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 nem rossz az, sem nem jó: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 csak hiábavaló!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1196752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Kölcsey saját művéről azt állította, hogy a vers segített saját problémáin felülkerekednie.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/>
          <a:lstStyle/>
          <a:p>
            <a:pPr marL="0" indent="0" algn="just">
              <a:buNone/>
            </a:pPr>
            <a:r>
              <a:rPr lang="hu-HU" sz="3200" dirty="0" smtClean="0"/>
              <a:t>A Debreceni Református Kollégiumban tanul jogot, majd Pesten végzi gyakorlatát.</a:t>
            </a:r>
          </a:p>
          <a:p>
            <a:pPr marL="0" indent="0">
              <a:buNone/>
            </a:pPr>
            <a:endParaRPr lang="hu-HU" sz="3200" dirty="0" smtClean="0"/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Kezdetben szülei tanították, és mikor elkezdte középfokú tanulmányait már anyanyelve mellett franciául és latinul is tud.  A középiskolai évek alatt megtanul németül és görögül is.</a:t>
            </a:r>
            <a:endParaRPr lang="hu-HU" sz="2400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 algn="just">
              <a:buNone/>
            </a:pPr>
            <a:r>
              <a:rPr lang="hu-HU" sz="3200" dirty="0" smtClean="0"/>
              <a:t>1805-ben (Csokonai temetésén) megismerkedik Kazinczy Ferenccel,  kezdetben az ő köréhez tartozik.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Picture 15" descr="C:\Documents and Settings\B\Asztal\kolcseyferenc\ko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66129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„mi a sokat vesztett kebelből aztán származhatott, minekutána veszteségű az emberi élet nevetséges parányiságához és múlandóságához mérve, nyugalmas megvetéssel tekinthetett. „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52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 Himnusz</a:t>
            </a:r>
          </a:p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Himnusz a magyar nép összetartozásának szimbóluma, nemzeti imádságunk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. A magyar kultúra napját 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(1989 óta)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január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22-én,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vers születésének évfordulóján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ünnepeljük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meg.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280812"/>
            <a:ext cx="6552728" cy="348911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4816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Cím és műfaj</a:t>
            </a:r>
          </a:p>
          <a:p>
            <a:pPr algn="just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mű címe műfajmegjelölő, a himnusz istenekhez (vagy Istenhez) íródott magasztos hangvételű költemény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vers követi a himnuszok hagyományos elrendezését (kérés – indoklás – kérés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4077072"/>
            <a:ext cx="3504389" cy="262829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07504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mű címéről és műfajáról? 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mű ezen kívül a jeremiádok hangulatára is utal.	</a:t>
            </a:r>
          </a:p>
          <a:p>
            <a:pPr algn="just">
              <a:buNone/>
            </a:pPr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Jeremiád – siralomének, Jeremiás prófétáról elnevezett bibliai műfaj.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5040560" cy="357714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1520" y="285293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i="1" dirty="0" smtClean="0">
                <a:solidFill>
                  <a:srgbClr val="00B050"/>
                </a:solidFill>
              </a:rPr>
              <a:t>„Jaj</a:t>
            </a:r>
            <a:r>
              <a:rPr lang="hu-HU" sz="2400" i="1" dirty="0">
                <a:solidFill>
                  <a:srgbClr val="00B050"/>
                </a:solidFill>
              </a:rPr>
              <a:t>, de magára maradt az egykor oly népes város! [...] Elnyomói fölülkerekedtek, ellenségei jólétben élnek. Az Úr szomorította meg sok vétke miatt</a:t>
            </a:r>
            <a:r>
              <a:rPr lang="hu-HU" sz="2400" i="1" dirty="0" smtClean="0">
                <a:solidFill>
                  <a:srgbClr val="00B050"/>
                </a:solidFill>
              </a:rPr>
              <a:t>.” </a:t>
            </a:r>
            <a:endParaRPr lang="hu-HU" sz="2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68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alcím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: „a Magyar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nép zivataros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századaiból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” a török hódoltság idejére helyezi vissza a költeményt, az író egy református prédikátor szerepébe bújik. A nyelvezete ennek megfelelően régies, archaizáló.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9" y="2420888"/>
            <a:ext cx="559292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5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Versforma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43167" y="1196752"/>
            <a:ext cx="3816424" cy="4960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Isten, áldd meg a magyart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kedvvel,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bõséggel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Nyújts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feléje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védõ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kart,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küzd ellenséggel;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sors, akit régen tép,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 rá víg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esztendõt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Megbünhödte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 e nép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4572000" y="1268760"/>
            <a:ext cx="4128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Mit tudsz elmondani a Himnusz verseléséről?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0" y="2492896"/>
            <a:ext cx="4128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 smtClean="0"/>
              <a:t>A vers ütemhangsúlyos verselésű, 7 és 6 szótagos sorokból áll, a rövidebb sorok rímelnek (rímképlete : </a:t>
            </a:r>
            <a:r>
              <a:rPr lang="hu-HU" sz="3200" dirty="0" smtClean="0"/>
              <a:t>ABAB</a:t>
            </a:r>
            <a:r>
              <a:rPr lang="hu-HU" sz="3200" dirty="0" smtClean="0"/>
              <a:t>).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759262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Szerkezet 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verset keretbe foglalja az első és utolsó versszak, melyek szinte szó szerint megegyeznek.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2492896"/>
            <a:ext cx="3816424" cy="4096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Isten, áldd meg a magyart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kedvvel,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bõséggel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Nyújts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feléje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védõ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kart,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küzd ellenséggel;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sors, akit régen tép,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 rá víg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esztendõt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Megbünhödte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 e nép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4557967" y="2478849"/>
            <a:ext cx="4128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Ki a vers megszólítottja, mit kér tőle a lírai én, és mivel indokolja a kérést?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52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3"/>
            <a:ext cx="847985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vers Istent szólítja meg, áldást és egy jobb jövőt kér a nép számára. </a:t>
            </a:r>
          </a:p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lírai én szerint a magyar nép már eleget szenvedett, nemcsak a múlt bűneiért, de egy békésebb, boldogabb jövőért is.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2952328" cy="40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55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260648"/>
            <a:ext cx="3816424" cy="61206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Őseinket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felhozád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Kárpát szent bércére,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Általad nyert szép hazát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Bendegúznak vére.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merre zúgnak habjai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Tiszának, Dunának,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Árpád hős magzatjai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Felvirágozának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Értünk Kunság mezein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 kalászt lengettél,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Tokaj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szőlővesszein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Nektárt csepegtettél.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Zászlónk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gyakran plántálád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török sáncára,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nyögte Mátyás bús hadát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Bécsnek büszke vára.</a:t>
            </a:r>
          </a:p>
          <a:p>
            <a:pPr>
              <a:buNone/>
            </a:pP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99992" y="1196752"/>
            <a:ext cx="4128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b="1" dirty="0" smtClean="0">
                <a:solidFill>
                  <a:srgbClr val="00B050"/>
                </a:solidFill>
              </a:rPr>
              <a:t>Mi </a:t>
            </a:r>
            <a:r>
              <a:rPr lang="hu-HU" sz="3200" b="1" dirty="0" err="1" smtClean="0">
                <a:solidFill>
                  <a:srgbClr val="00B050"/>
                </a:solidFill>
              </a:rPr>
              <a:t>jellemzi</a:t>
            </a:r>
            <a:r>
              <a:rPr lang="hu-HU" sz="3200" b="1" dirty="0" smtClean="0">
                <a:solidFill>
                  <a:srgbClr val="00B050"/>
                </a:solidFill>
              </a:rPr>
              <a:t> a múltat? Milyen történelmi események jelennek meg a versszakokban? Minek köszönhető ez? 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689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08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második és a harmadik versszak a dicső múlt felidézése (a honfoglalástól Mátyás király uralkodásáig), és a bőség szimbólumainak: kalász (kenyér) és nektár (bor) bemutatása. Isten kegyelmének köszönhető a haza, a bőség és a dicsőség.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39952" cy="275824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7593"/>
            <a:ext cx="4902370" cy="37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59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68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Előbb Álmosdra majd Csekére (Szatmárcseke) vonul vissza, ahol a gazdálkodásnak és a tanulmányainak él.</a:t>
            </a:r>
          </a:p>
          <a:p>
            <a:pPr marL="0" indent="0" algn="just">
              <a:buNone/>
            </a:pPr>
            <a:endParaRPr lang="hu-HU" sz="4400" dirty="0" smtClean="0"/>
          </a:p>
          <a:p>
            <a:pPr marL="342900" lvl="1" indent="0">
              <a:buNone/>
            </a:pPr>
            <a:r>
              <a:rPr lang="hu-HU" sz="2800" dirty="0" smtClean="0">
                <a:solidFill>
                  <a:srgbClr val="00B050"/>
                </a:solidFill>
              </a:rPr>
              <a:t>A jogi tanulmányai után nem jelentkezik ügyvédi vizsgára, mert kiábrándul a feudális jogból. </a:t>
            </a:r>
          </a:p>
        </p:txBody>
      </p:sp>
      <p:pic>
        <p:nvPicPr>
          <p:cNvPr id="4" name="Kép 3" descr="300px-Szatmárcseke_légifot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488832" cy="501751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196752"/>
            <a:ext cx="3816424" cy="5184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Hajh, de bűneink miatt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Gyúlt harag kebledben,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elsújtád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villámidat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Dörgő fellegedben,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rabló mongol nyilát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Zúgattad felettünk,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 töröktől rabigát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Vállainkra vettünk.</a:t>
            </a:r>
          </a:p>
        </p:txBody>
      </p:sp>
      <p:sp>
        <p:nvSpPr>
          <p:cNvPr id="5" name="Téglalap 4"/>
          <p:cNvSpPr/>
          <p:nvPr/>
        </p:nvSpPr>
        <p:spPr>
          <a:xfrm>
            <a:off x="4499992" y="1196752"/>
            <a:ext cx="4128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Milyen változást figyelsz meg a mű hangnemében? Mi az oka ennek a változásnak?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430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negyedik versszaktól a mű hangvétele megváltozik, a magyar népet érő sorcsapások következnek, melynek okozója a magyar nép bűnös életvitele. A tatárjárás, majd a török uralom következik.</a:t>
            </a:r>
          </a:p>
          <a:p>
            <a:pPr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Hasonló történelemszemlélettel találkozunk Zrínyi Miklós A szigeti veszedelem című eposzában is, ahol a magyar népre Isten büntetésképp küldi a törököket.</a:t>
            </a:r>
          </a:p>
        </p:txBody>
      </p:sp>
    </p:spTree>
    <p:extLst>
      <p:ext uri="{BB962C8B-B14F-4D97-AF65-F5344CB8AC3E}">
        <p14:creationId xmlns:p14="http://schemas.microsoft.com/office/powerpoint/2010/main" val="2621576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Ez a versszak a mű szimmetriatengelye. Az ezt megelőző, nemzeti nagyságot jelképező motívumok fordított párhuzamként térnek vissza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. Kárpát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szent bérce helyett a bujdosók járta bércekről olvashatunk, a legyőzött török helyett a győztes ozmánokról, az idilli táj helyett pusztuló országról.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79" y="3212976"/>
            <a:ext cx="5106685" cy="34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1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260648"/>
            <a:ext cx="3816424" cy="61206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Hányszor zengett ajkain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Ozman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vad népének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hadunk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csonthalmain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Győzedelmi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ének!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Hányszor támadt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tenfiad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Szép hazám, kebledre,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lettél magzatod miatt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Magzatod hamvvedre!</a:t>
            </a:r>
          </a:p>
          <a:p>
            <a:pPr>
              <a:buNone/>
            </a:pP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Bújt az üldözött, s felé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 nyúlt barlangjában,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Szerte nézett s nem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lelé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Honját e hazában,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Bércre hág és völgybe száll,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 s kétség mellette,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Vérözön lábainál,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lángtenger fölette.</a:t>
            </a:r>
          </a:p>
        </p:txBody>
      </p:sp>
      <p:sp>
        <p:nvSpPr>
          <p:cNvPr id="5" name="Téglalap 4"/>
          <p:cNvSpPr/>
          <p:nvPr/>
        </p:nvSpPr>
        <p:spPr>
          <a:xfrm>
            <a:off x="4499992" y="1196752"/>
            <a:ext cx="4128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Hogyan fokozza a csapásokat a költemény?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60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332656"/>
            <a:ext cx="8407846" cy="58443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külső ellenség után megjelenik a belviszály, a magyarok egymás ellen fordulnak. A honfoglalással ellentétben itt a haza elvesztésének képei jelennek meg.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0" y="3212976"/>
            <a:ext cx="4320480" cy="34401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11160"/>
            <a:ext cx="3434145" cy="35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3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196752"/>
            <a:ext cx="3816424" cy="5184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 állott, most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kõhalom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Kedv s öröm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röpkedtek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Halálhörgés, siralom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Zajlik már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helyettek</a:t>
            </a:r>
            <a:r>
              <a:rPr lang="hu-H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ah, szabadság nem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virúl</a:t>
            </a:r>
            <a:endParaRPr lang="hu-H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holtnak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vérébõl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Kínzó rabság könnye hull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Árvánk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hõ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szemébõl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Téglalap 4"/>
          <p:cNvSpPr/>
          <p:nvPr/>
        </p:nvSpPr>
        <p:spPr>
          <a:xfrm>
            <a:off x="4499992" y="1196752"/>
            <a:ext cx="4128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Milyen idősík jelenik meg a 7. versszakban? Hogyan jellemeznéd a versszak hangulatát?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32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36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7. versszakban a jelenbe („most”) érkezünk el. Sivárság, pusztulás és reménytelenség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jellemzi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jelent.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605512" cy="3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18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196752"/>
            <a:ext cx="3816424" cy="5184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Szánd meg, Isten, a magyart,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vészek hányának,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Nyújts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feléje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védõ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kart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Tengerén kínjának.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sors akit régen tép,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Hozz rá víg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esztendõt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Megbünhödte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már e nép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múltat s </a:t>
            </a:r>
            <a:r>
              <a:rPr lang="hu-H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jövendõt</a:t>
            </a:r>
            <a:r>
              <a:rPr lang="hu-HU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Téglalap 4"/>
          <p:cNvSpPr/>
          <p:nvPr/>
        </p:nvSpPr>
        <p:spPr>
          <a:xfrm>
            <a:off x="4427984" y="1196752"/>
            <a:ext cx="4128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Milyen változást figyelsz meg az első versszakhoz képest?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21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utolsó versszak még az elsőnél is pesszimistább, itt már szánalmat kér a lírai én Istentől, és hangsúlyosabban jelennek meg a szenvedések is.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736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800" b="1" dirty="0" smtClean="0">
                <a:latin typeface="Times New Roman" pitchFamily="18" charset="0"/>
                <a:cs typeface="Times New Roman" pitchFamily="18" charset="0"/>
              </a:rPr>
              <a:t>Megzenésítés</a:t>
            </a:r>
          </a:p>
          <a:p>
            <a:pPr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1844-ben </a:t>
            </a:r>
            <a:r>
              <a:rPr lang="hu-H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Bartay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Endre, a Nemzeti Színház igazgatója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pályázatot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hirdetnek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Hymnus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megzenésítésére, amit Erkel Ferenc nyer meg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pályaművével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1938-ban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Dohnányi Ernő 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átdolgozza,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ezzel 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nyeri el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ma ismert formáját.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5582380" cy="23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75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1815-ben és ‘17-ben jelennek meg bírálatai Csokonairól és Berzsenyiről.</a:t>
            </a:r>
          </a:p>
          <a:p>
            <a:endParaRPr lang="hu-HU" sz="4000" dirty="0" smtClean="0"/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Berzsenyi Dánielt érzékenyen érinti a kritika, a bírálat hatására elhallgat benne a költő. Kölcsey Berzsenyi temetésén elismeri, hogy hiba volt részéről kritizálni pályatársa költészetét</a:t>
            </a:r>
          </a:p>
          <a:p>
            <a:pPr marL="342900" lvl="1" indent="0">
              <a:buNone/>
            </a:pPr>
            <a:endParaRPr lang="hu-HU" sz="2400" dirty="0" smtClean="0">
              <a:solidFill>
                <a:srgbClr val="00B050"/>
              </a:solidFill>
            </a:endParaRPr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„A kor nem érett meg a kritika elviselésére. Csokonai-bírálata rengeteg ellenséget szerzett Kölcseynek, Berzsenyi-bírálatával pedig magára haragította a költő engesztelhetetlen haragját és melankóliába döntötte az érzékeny óriást.”*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4752528" cy="4960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romantika gyakran fordul a múlt, leginkább a  középkor felé.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" y="404664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4000" b="1" dirty="0">
                <a:latin typeface="Times New Roman" pitchFamily="18" charset="0"/>
                <a:cs typeface="Times New Roman" pitchFamily="18" charset="0"/>
              </a:rPr>
              <a:t>Zrínyi Dala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6772"/>
            <a:ext cx="3792911" cy="46721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350100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A mű eredeti címe Szobránci dal volt, utalva a keletkezés helyére.</a:t>
            </a:r>
          </a:p>
        </p:txBody>
      </p:sp>
    </p:spTree>
    <p:extLst>
      <p:ext uri="{BB962C8B-B14F-4D97-AF65-F5344CB8AC3E}">
        <p14:creationId xmlns:p14="http://schemas.microsoft.com/office/powerpoint/2010/main" val="17886674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romantika korának nagy félelme volt, hogy a magyarság el fog tűnni, 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(Ez a gondolat fogalmazódik meg a Szózatban is)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amit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Johann Gottfried Herder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szinte megjósol:</a:t>
            </a:r>
          </a:p>
          <a:p>
            <a:pPr algn="just">
              <a:buNone/>
            </a:pP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„A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mások közé ékelt kis számú magyaroknak századok múltán talán majd a nyelvét sem lehet fölfedezni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A herderi jóslat</a:t>
            </a:r>
            <a:endParaRPr lang="hu-HU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268760"/>
            <a:ext cx="3816424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a hon, melynek Árpád vére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Győzelemben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csorga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szent földére,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nevével hév szerelmet gyújt;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messze képét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bújdosó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magzatja,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Még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Kalypso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keblén is siratja,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kart feléje búsan vágyva nyújt?</a:t>
            </a:r>
          </a:p>
          <a:p>
            <a:pPr>
              <a:buNone/>
            </a:pPr>
            <a:endParaRPr lang="hu-H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van a hon, ah nem mint a régi,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Pusztaságban nyúlnak el vidéki,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Többé nem győzelmek honja már;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Elhamvadt a magzat hő szerelme,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magasra vívó szenvedelme,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Jégkebelben fásult szívet zár.</a:t>
            </a:r>
          </a:p>
        </p:txBody>
      </p:sp>
      <p:sp>
        <p:nvSpPr>
          <p:cNvPr id="5" name="Téglalap 4"/>
          <p:cNvSpPr/>
          <p:nvPr/>
        </p:nvSpPr>
        <p:spPr>
          <a:xfrm>
            <a:off x="4932040" y="1124744"/>
            <a:ext cx="41288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Mit tudsz elmondani az első két versszak alapján a mű szerkezetéről? Milyen idősíkok és értékek jelennek meg a versben?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" y="404664"/>
            <a:ext cx="229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Szerkezet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12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40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vers párbeszédes szerkezetű, a költő (Zrínyi Miklós) beszél a Vándorral (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utolsó versszak: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„Vándor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állj meg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!”). A versben a múlt értékei és a jelen értékvesztettsége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kerülnek szembe, így  időszembesítő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versként értelmezhetjük.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0573"/>
            <a:ext cx="7323343" cy="4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4536504" cy="4888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páratlan versszakokban a vándor a múlt értékeit keresi „Hol van” kezdetű kérdésekkel, az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„Itt van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” válaszokban Zrínyi kiábrándult válaszait olvashatjuk.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86094"/>
            <a:ext cx="3401122" cy="43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2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268760"/>
            <a:ext cx="3816424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a hon, melynek Árpád vére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Győzelemben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csorga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szent földére,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nevével hév szerelmet gyújt;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messze képét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bújdosó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magzatja,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Még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Kalypso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keblén is siratja,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kart feléje búsan vágyva nyújt?</a:t>
            </a:r>
          </a:p>
          <a:p>
            <a:pPr>
              <a:buNone/>
            </a:pPr>
            <a:endParaRPr lang="hu-H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van a hon, ah nem mint a régi,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Pusztaságban nyúlnak el vidéki,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Többé nem győzelmek honja már;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Elhamvadt a magzat hő szerelme,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 magasra vívó szenvedelme,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Jégkebelben fásult szívet zár.</a:t>
            </a:r>
          </a:p>
        </p:txBody>
      </p:sp>
      <p:sp>
        <p:nvSpPr>
          <p:cNvPr id="5" name="Téglalap 4"/>
          <p:cNvSpPr/>
          <p:nvPr/>
        </p:nvSpPr>
        <p:spPr>
          <a:xfrm>
            <a:off x="4932040" y="1124744"/>
            <a:ext cx="4128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Mit keres a vándor az első versszakban?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" y="40466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1-2. versszak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99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40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első két versszakban a haza és a hazaszeretet jelennek meg. A múltban a győzedelmes haza jelenik meg, mely szerelmet ébresztett az emberekben, addig a jelenben már nem győzelmek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hona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, a hazaszeretettel szemben pedig fásultsággal találkozunk.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06739"/>
            <a:ext cx="4536504" cy="36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970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268760"/>
            <a:ext cx="3816424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a hon, ah </a:t>
            </a: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mint a régi,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Pusztaságban nyúlnak el vidéki,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Többé </a:t>
            </a: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győzelmek honja már;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Elhamvadt a magzat hő szerelme,</a:t>
            </a:r>
          </a:p>
          <a:p>
            <a:pPr>
              <a:buNone/>
            </a:pP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Nincs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magasra vívó szenvedelme,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Jégkebelben fásult szívet zár.</a:t>
            </a:r>
          </a:p>
        </p:txBody>
      </p:sp>
      <p:sp>
        <p:nvSpPr>
          <p:cNvPr id="5" name="Téglalap 4"/>
          <p:cNvSpPr/>
          <p:nvPr/>
        </p:nvSpPr>
        <p:spPr>
          <a:xfrm>
            <a:off x="4716016" y="1270499"/>
            <a:ext cx="4128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 smtClean="0"/>
              <a:t>A nem és a nincs tagadószavak tovább fokozzák az értékvesztettség érzetét.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7607493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268760"/>
            <a:ext cx="3816424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van a bérc, és a vár fölette,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Szondi melynek sáncait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védlette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Tékozolva híven életét;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Honnan a hír felszáll, s arculatja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Lángsugárit távol ragyogtatja,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fényt a késő századokra vét?</a:t>
            </a:r>
          </a:p>
          <a:p>
            <a:pPr>
              <a:buNone/>
            </a:pPr>
            <a:endParaRPr lang="hu-H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 van a bérc, s omladék fölette,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 a hőst és hírét eltemette,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Bús feledség hamván, s néma hant;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Völgyben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űl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gyáva kor s határa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Szűk köréből őse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saslakára</a:t>
            </a:r>
            <a:endParaRPr lang="hu-H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Szédeleg ha néha felpillant.</a:t>
            </a:r>
          </a:p>
        </p:txBody>
      </p:sp>
      <p:sp>
        <p:nvSpPr>
          <p:cNvPr id="5" name="Téglalap 4"/>
          <p:cNvSpPr/>
          <p:nvPr/>
        </p:nvSpPr>
        <p:spPr>
          <a:xfrm>
            <a:off x="4932040" y="1124744"/>
            <a:ext cx="4128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Mit keres a vándor a harmadik versszakban?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" y="40466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3-4. versszak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603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40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harmadik és negyedik versszakban a bércet és a felette épült várat keresi a vándor, azonban ott már csak várrom található. A fogalmakat metonímiaként is értelmezhetjük a fent a nagyságra, dicsőségre, a lent pedig a süllyedést jelképezi. A vár védelmével szemben az ülés passzivitást sugall.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1" y="3284984"/>
            <a:ext cx="4690864" cy="32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32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/>
          <a:lstStyle/>
          <a:p>
            <a:pPr marL="0" indent="0" algn="just">
              <a:buNone/>
            </a:pPr>
            <a:r>
              <a:rPr lang="hu-HU" sz="3600" dirty="0" smtClean="0"/>
              <a:t>1814-ben Szemere Pállal együtt megírja a Felelet a Mondolatra című munkáját. Később eltávolodik Kazinczytól és körétől. </a:t>
            </a:r>
          </a:p>
          <a:p>
            <a:pPr marL="342900" lvl="1" indent="0" algn="just"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Az összeveszés egyik oka az </a:t>
            </a:r>
            <a:r>
              <a:rPr lang="hu-HU" sz="2400" dirty="0" err="1" smtClean="0">
                <a:solidFill>
                  <a:srgbClr val="00B050"/>
                </a:solidFill>
              </a:rPr>
              <a:t>Íliász</a:t>
            </a:r>
            <a:r>
              <a:rPr lang="hu-HU" sz="2400" dirty="0" smtClean="0">
                <a:solidFill>
                  <a:srgbClr val="00B050"/>
                </a:solidFill>
              </a:rPr>
              <a:t>-pör néven vált ismertté.  Kazinczy egyik tanítványa felhasználta Kölcsey </a:t>
            </a:r>
            <a:r>
              <a:rPr lang="hu-HU" sz="2400" dirty="0" err="1" smtClean="0">
                <a:solidFill>
                  <a:srgbClr val="00B050"/>
                </a:solidFill>
              </a:rPr>
              <a:t>Íliász-fordításainak</a:t>
            </a:r>
            <a:r>
              <a:rPr lang="hu-HU" sz="2400" dirty="0" smtClean="0">
                <a:solidFill>
                  <a:srgbClr val="00B050"/>
                </a:solidFill>
              </a:rPr>
              <a:t> egy részét hivatkozás nélkül. Ez volt az első plágiumper Magyarországon. (Plágium:  szellemi tulajdon ellopása.)</a:t>
            </a:r>
          </a:p>
          <a:p>
            <a:pPr lvl="1"/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284984"/>
            <a:ext cx="2699792" cy="31693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>
          <a:xfrm>
            <a:off x="323528" y="1268760"/>
            <a:ext cx="4104456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 a nép, mely pályát izzadni,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izzadás közt hősi bért aratni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Ősz atyáknak nyomdokin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tanúlt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szenvedett bár, s bajról bajra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hága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Hervadatlan volt szép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ifjusága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jelenben múlt s jövő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virúlt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endParaRPr lang="hu-H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Vándor állj meg! korcs volt anyja vére,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faj állott a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kihúnyt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helyére,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Gyönge fővel, romlott, szívtelen;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dicső nép, mely </a:t>
            </a:r>
            <a:r>
              <a:rPr lang="hu-HU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tanúlt</a:t>
            </a: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izzadni,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izzadás közt hősi bért aratni,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Névben él csak, többé nincs jelen.</a:t>
            </a:r>
          </a:p>
        </p:txBody>
      </p:sp>
      <p:sp>
        <p:nvSpPr>
          <p:cNvPr id="5" name="Téglalap 4"/>
          <p:cNvSpPr/>
          <p:nvPr/>
        </p:nvSpPr>
        <p:spPr>
          <a:xfrm>
            <a:off x="4932040" y="1124744"/>
            <a:ext cx="4128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dirty="0" smtClean="0">
                <a:solidFill>
                  <a:srgbClr val="00B050"/>
                </a:solidFill>
              </a:rPr>
              <a:t>Mit keres a vándor az ötödik versszakban?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" y="404664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hu-HU" sz="4000" b="1" smtClean="0">
                <a:latin typeface="Times New Roman" pitchFamily="18" charset="0"/>
                <a:cs typeface="Times New Roman" pitchFamily="18" charset="0"/>
              </a:rPr>
              <a:t>5-6. </a:t>
            </a: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versszak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55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40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vándor utolsó kérdésében a népet keresi. A magyar nép már csak nevében él tartása elveszett, értékeit eldobta, </a:t>
            </a:r>
            <a:r>
              <a:rPr lang="hu-HU" sz="3200" smtClean="0">
                <a:latin typeface="Times New Roman" pitchFamily="18" charset="0"/>
                <a:cs typeface="Times New Roman" pitchFamily="18" charset="0"/>
              </a:rPr>
              <a:t>szíve kiüresedett.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6455122" cy="41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81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Zrínyi második éneke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365129" cy="57247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Mire utal a mű címe?</a:t>
            </a:r>
            <a:endParaRPr lang="hu-H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321297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mű címe egyszerre utal Zrínyi Miklós alakjára, és </a:t>
            </a:r>
            <a:r>
              <a:rPr lang="hu-HU" sz="3200" dirty="0" err="1" smtClean="0"/>
              <a:t>Zrinyi</a:t>
            </a:r>
            <a:r>
              <a:rPr lang="hu-HU" sz="3200" dirty="0" smtClean="0"/>
              <a:t> dalára is.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716752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5112568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3200" b="1" u="sng" dirty="0" smtClean="0">
                <a:latin typeface="Times New Roman" pitchFamily="18" charset="0"/>
                <a:cs typeface="Times New Roman" pitchFamily="18" charset="0"/>
              </a:rPr>
              <a:t>Verselés:</a:t>
            </a:r>
            <a:endParaRPr lang="hu-HU" sz="32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lásd meg, ó sors, szenvedő hazámat,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Vérkönnyel ázva nyög feléd!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kánya, kígyó, féreg egyre támad,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marja, rágja kebelét.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méreg ég, és ömlik mély sebére,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ő védtelen küzd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egyedűl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Hatalmas, ó légy gyámja, légy vezére,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itt az óra, s végveszélybe dűl!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436096" y="90872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mű verseléséről?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7504" y="486916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vers ütemhangsúlyos és időmértékes, szimultán verselésű. Uralkodó verslába a jambus ( U -). Keresztrímek találhatóak benne.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4874244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02" y="665827"/>
            <a:ext cx="4562134" cy="3645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lásd meg, ó sors, szenvedő hazámat,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Vérkönnyel ázva nyög feléd!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Mert kánya, kígyó, féreg egyre támad,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marja, rágja kebelét.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méreg ég, és ömlik mély sebére,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ő védtelen küzd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egyedűl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Hatalmas, ó légy gyámja, légy vezére,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itt az óra, s végveszélybe dűl!</a:t>
            </a:r>
          </a:p>
          <a:p>
            <a:pPr>
              <a:buNone/>
            </a:pPr>
            <a:r>
              <a:rPr lang="hu-H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-36512" y="42930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vers szerkezetéről? 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553264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Áldást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adék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sok magzatot honodnak,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Mellén kiket táplál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vala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másokra vársz, hogy érte vívni fognak?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Önnépe nem lesz védfala?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Szív, lélek el van vesztegetve rátok;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Szent harcra nyitva várt az út,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ti védfalat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körűle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nem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vonátok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 gyáva fajt szült, s érte sírba jut.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98807"/>
            <a:ext cx="57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/>
              <a:t>Szerkezet:</a:t>
            </a:r>
            <a:endParaRPr lang="hu-HU" sz="3200" b="1" u="sng" dirty="0"/>
          </a:p>
        </p:txBody>
      </p:sp>
    </p:spTree>
    <p:extLst>
      <p:ext uri="{BB962C8B-B14F-4D97-AF65-F5344CB8AC3E}">
        <p14:creationId xmlns:p14="http://schemas.microsoft.com/office/powerpoint/2010/main" val="2252161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versben a lírai én (Zrínyi Miklós megidézett alakja) beszél a Sorssal. Két versszakos egységekből áll tehát a vers, kérdés és válasz. A vers hangulata pesszimista.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01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27363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Az első versszakban Zrínyi Magyarország elkeserítő állapotáról számol be a sorsnak, és arra kéri, hogy a külső ellenségekkel szemben védelmezze azt. A  sors azonban rávilágít, hogy a magyarok feladata, hogy amit kaptak tőle, azt megvédelmezzék, ne hagyják elveszni.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109200" cy="39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44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66" y="0"/>
            <a:ext cx="4562134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szánjad, ó sors, szenvedő hazámat!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rendelél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áldást neki: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 vad csoport, mely rá dühödve támad,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Kiket nevelt, öngyermeki.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Taposd el a fajt, rút szennyét nememnek;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míg hamvokon majd átok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űl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tartsd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meg őt, a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hűv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anyát, teremnek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 jobb fiak, s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védvén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állják körűl.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364502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 a hasonlóság és mi a különbség a Zrínyi dala és Zrínyi második éneke zárlata között?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572000" y="3326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Törvényem 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él. Hazád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őrcsillagzatja</a:t>
            </a:r>
            <a:endParaRPr lang="hu-H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Szülötti bűnein leszáll;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Szelíd sugárit többé nem nyugtatja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ősz apák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sírhalminál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más hon áll a négy folyam partjára,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Más szózat és más </a:t>
            </a:r>
            <a:r>
              <a:rPr lang="hu-H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keblü</a:t>
            </a: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nép;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szebb arcot ölt e föld kies határa,</a:t>
            </a:r>
          </a:p>
          <a:p>
            <a:pPr>
              <a:buNone/>
            </a:pPr>
            <a:r>
              <a:rPr lang="hu-H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Hogy kedvre gyúl, ki bájkörébe lép.</a:t>
            </a:r>
          </a:p>
        </p:txBody>
      </p:sp>
    </p:spTree>
    <p:extLst>
      <p:ext uri="{BB962C8B-B14F-4D97-AF65-F5344CB8AC3E}">
        <p14:creationId xmlns:p14="http://schemas.microsoft.com/office/powerpoint/2010/main" val="35713990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136904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harmadik versszakban Zrínyi vitába száll a sorssal. Az anyákba és a jövő nemzedékekbe helyezi reményét, a magyarság megújulásában, újbóli felemelkedésében bízik.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8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1832-től megyei főjegyző, majd országgyűlési követ. </a:t>
            </a:r>
            <a:endParaRPr lang="hu-HU" sz="3200" dirty="0"/>
          </a:p>
          <a:p>
            <a:pPr marL="0" indent="0">
              <a:buNone/>
            </a:pPr>
            <a:endParaRPr lang="hu-HU" sz="3200" dirty="0" smtClean="0"/>
          </a:p>
          <a:p>
            <a:pPr>
              <a:buNone/>
            </a:pPr>
            <a:r>
              <a:rPr lang="hu-HU" sz="2400" dirty="0" smtClean="0">
                <a:solidFill>
                  <a:srgbClr val="00B050"/>
                </a:solidFill>
              </a:rPr>
              <a:t>A parlamenti szónoklatai a magas irodalmi színvonalukról váltak híressé.</a:t>
            </a:r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sz="3200" dirty="0" smtClean="0"/>
              <a:t>1834-ben nem hajlandó meggyőződése ellen szavazni, ezért lemond mandátumáról.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3168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Sors válasza, kiábrándító,  a Sorsot nem lehet úgy kérlelni, mint az Istent a Himnuszban, a sors törvényszerű: „Törvényem él”.  Magyarország pusztulásának, a nemzet halálának képével zárul a vers, itt a „más nép” nem metaforikus, nem a magyarságra utal.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54742"/>
            <a:ext cx="5580112" cy="37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58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 smtClean="0"/>
              <a:t>1836: A Kisfaludy Társaság alapító tagja</a:t>
            </a:r>
          </a:p>
          <a:p>
            <a:endParaRPr lang="hu-HU" dirty="0"/>
          </a:p>
        </p:txBody>
      </p:sp>
      <p:pic>
        <p:nvPicPr>
          <p:cNvPr id="4" name="Kép 3" descr="kisfalu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3240360" cy="397590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7504" y="1196752"/>
            <a:ext cx="5338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A Kisfaludy Társaság (korabeli helyesírással Kisfaludy-Társaság) Kisfaludy Károly barátai és írótársai által 1836-ban Pesten alapított társaság, amelynek célja kezdetben a költő összes művének kiadása és emlékművének felállítása volt. A társaság Kisfaludy halála után fontos irányítója lett az irodalmi ízlés fejlesztésének, s a hazai szépirodalom támogatásának.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9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1838-ban váratlanul hal meg.</a:t>
            </a:r>
          </a:p>
          <a:p>
            <a:pPr marL="0" indent="0" algn="just">
              <a:buNone/>
            </a:pPr>
            <a:endParaRPr lang="hu-HU" sz="3200" dirty="0" smtClean="0"/>
          </a:p>
          <a:p>
            <a:pPr marL="342900" lvl="1" indent="0" algn="just">
              <a:buNone/>
            </a:pPr>
            <a:r>
              <a:rPr lang="hu-HU" sz="2800" dirty="0" smtClean="0">
                <a:solidFill>
                  <a:srgbClr val="00B050"/>
                </a:solidFill>
              </a:rPr>
              <a:t>Egy viharos záporban megfázik, egy hetet betegeskedett halála előtt.</a:t>
            </a:r>
            <a:endParaRPr lang="hu-HU" sz="2800" dirty="0">
              <a:solidFill>
                <a:srgbClr val="00B050"/>
              </a:solidFill>
            </a:endParaRPr>
          </a:p>
        </p:txBody>
      </p:sp>
      <p:pic>
        <p:nvPicPr>
          <p:cNvPr id="4" name="Kép 3" descr="kolcse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3168352" cy="42158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3314</Words>
  <Application>Microsoft Office PowerPoint</Application>
  <PresentationFormat>Diavetítés a képernyőre (4:3 oldalarány)</PresentationFormat>
  <Paragraphs>418</Paragraphs>
  <Slides>70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Wingdings 3</vt:lpstr>
      <vt:lpstr>Office-téma</vt:lpstr>
      <vt:lpstr>Kölcsey Ferenc (1790-1838)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Vanitatum vanitas</vt:lpstr>
      <vt:lpstr>PowerPoint-bemutató</vt:lpstr>
      <vt:lpstr>PowerPoint-bemutató</vt:lpstr>
      <vt:lpstr>PowerPoint-bemutató</vt:lpstr>
      <vt:lpstr>Versforma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Kölcsey Ferenc (1790-1838)</dc:title>
  <dc:creator>Péter</dc:creator>
  <cp:lastModifiedBy>Peter</cp:lastModifiedBy>
  <cp:revision>84</cp:revision>
  <dcterms:created xsi:type="dcterms:W3CDTF">2014-01-28T02:30:03Z</dcterms:created>
  <dcterms:modified xsi:type="dcterms:W3CDTF">2024-04-18T17:04:41Z</dcterms:modified>
</cp:coreProperties>
</file>